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 Thin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Roboto Mono Light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0936FDA-6355-4519-9551-6A28D260B986}">
  <a:tblStyle styleId="{40936FDA-6355-4519-9551-6A28D260B9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Thin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Thin-italic.fntdata"/><Relationship Id="rId47" Type="http://schemas.openxmlformats.org/officeDocument/2006/relationships/font" Target="fonts/RobotoThin-bold.fntdata"/><Relationship Id="rId49" Type="http://schemas.openxmlformats.org/officeDocument/2006/relationships/font" Target="fonts/RobotoTh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Light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7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6.xml"/><Relationship Id="rId55" Type="http://schemas.openxmlformats.org/officeDocument/2006/relationships/font" Target="fonts/Roboto-bold.fntdata"/><Relationship Id="rId10" Type="http://schemas.openxmlformats.org/officeDocument/2006/relationships/slide" Target="slides/slide5.xml"/><Relationship Id="rId54" Type="http://schemas.openxmlformats.org/officeDocument/2006/relationships/font" Target="fonts/Roboto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4973c52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4973c52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d820223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d820223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d820223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d820223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d820223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d820223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d820223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d820223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4973c5281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4973c5281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4973c5281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4973c5281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973c5281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973c5281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4973c5281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4973c5281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54973c5281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54973c5281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4973c5281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4973c5281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d820223b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d820223b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4973c5281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4973c5281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973c5281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973c5281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be98f88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6be98f88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4973c5281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4973c5281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5d820223b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5d820223b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be98f88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6be98f88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4973c5281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4973c5281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4973c5281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4973c5281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ecca428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ecca428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4973c5281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4973c5281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d820223b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d820223b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5d820223b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5d820223b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5d820223b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5d820223b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d820223b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d820223b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d820223b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5d820223b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d820223b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5d820223b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d820223b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d820223b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d820223b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d820223b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d820223b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5d820223b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5ecca428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5ecca428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4d189b68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4d189b68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5ecca4288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5ecca428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4d0ec0d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4d0ec0d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cca428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cca428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54973c52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54973c52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4973c52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4973c52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6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5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7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82.png"/><Relationship Id="rId8" Type="http://schemas.openxmlformats.org/officeDocument/2006/relationships/image" Target="../media/image8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96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99.png"/><Relationship Id="rId5" Type="http://schemas.openxmlformats.org/officeDocument/2006/relationships/image" Target="../media/image92.png"/><Relationship Id="rId6" Type="http://schemas.openxmlformats.org/officeDocument/2006/relationships/image" Target="../media/image86.png"/><Relationship Id="rId7" Type="http://schemas.openxmlformats.org/officeDocument/2006/relationships/image" Target="../media/image93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90.png"/><Relationship Id="rId4" Type="http://schemas.openxmlformats.org/officeDocument/2006/relationships/image" Target="../media/image95.png"/><Relationship Id="rId9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danielmiessler/SecLists/blob/master/Usernames/top-usernames-shortlist.txt" TargetMode="External"/><Relationship Id="rId4" Type="http://schemas.openxmlformats.org/officeDocument/2006/relationships/hyperlink" Target="https://github.com/danielmiessler/SecLists/tree/master/Passwords/Default-Credential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2 Day 1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732400"/>
            <a:ext cx="8600400" cy="757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Attacks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Technique Demo:</a:t>
            </a:r>
            <a:endParaRPr/>
          </a:p>
        </p:txBody>
      </p:sp>
      <p:sp>
        <p:nvSpPr>
          <p:cNvPr id="1106" name="Google Shape;1106;p61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Next, we will walkthrough  the following advanced Nmap tools and techniques: </a:t>
            </a:r>
            <a:endParaRPr/>
          </a:p>
        </p:txBody>
      </p:sp>
      <p:sp>
        <p:nvSpPr>
          <p:cNvPr id="1107" name="Google Shape;1107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8" name="Google Shape;110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9" name="Google Shape;1109;p61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110" name="Google Shape;1110;p6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1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2" name="Google Shape;1112;p6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61"/>
          <p:cNvGrpSpPr/>
          <p:nvPr/>
        </p:nvGrpSpPr>
        <p:grpSpPr>
          <a:xfrm rot="2700000">
            <a:off x="1464331" y="1061192"/>
            <a:ext cx="2546976" cy="2546976"/>
            <a:chOff x="2273746" y="1258050"/>
            <a:chExt cx="2547000" cy="2547000"/>
          </a:xfrm>
        </p:grpSpPr>
        <p:sp>
          <p:nvSpPr>
            <p:cNvPr id="1114" name="Google Shape;1114;p6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1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61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UDP Scanning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7" name="Google Shape;1117;p61"/>
          <p:cNvGrpSpPr/>
          <p:nvPr/>
        </p:nvGrpSpPr>
        <p:grpSpPr>
          <a:xfrm rot="2700000">
            <a:off x="2377326" y="1842187"/>
            <a:ext cx="2546976" cy="2546976"/>
            <a:chOff x="4193764" y="1258050"/>
            <a:chExt cx="2547000" cy="2547000"/>
          </a:xfrm>
        </p:grpSpPr>
        <p:sp>
          <p:nvSpPr>
            <p:cNvPr id="1118" name="Google Shape;1118;p6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1"/>
            <p:cNvSpPr/>
            <p:nvPr/>
          </p:nvSpPr>
          <p:spPr>
            <a:xfrm rot="-2700000">
              <a:off x="441080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61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Controlling scan speed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1" name="Google Shape;1121;p61"/>
          <p:cNvGrpSpPr/>
          <p:nvPr/>
        </p:nvGrpSpPr>
        <p:grpSpPr>
          <a:xfrm rot="2700000">
            <a:off x="3298507" y="2670430"/>
            <a:ext cx="2546976" cy="2546976"/>
            <a:chOff x="6103986" y="1258050"/>
            <a:chExt cx="2547000" cy="2547000"/>
          </a:xfrm>
        </p:grpSpPr>
        <p:sp>
          <p:nvSpPr>
            <p:cNvPr id="1122" name="Google Shape;1122;p6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 rot="-2700000">
              <a:off x="632102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4" name="Google Shape;1124;p61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Stealth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Scanning Technique Demo: </a:t>
            </a:r>
            <a:r>
              <a:rPr lang="en">
                <a:solidFill>
                  <a:srgbClr val="073763"/>
                </a:solidFill>
              </a:rPr>
              <a:t>OS Detection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30" name="Google Shape;1130;p62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has tools that can </a:t>
            </a:r>
            <a:r>
              <a:rPr b="1" lang="en"/>
              <a:t>guess the operating system of a target machine</a:t>
            </a:r>
            <a:r>
              <a:rPr lang="en"/>
              <a:t>.</a:t>
            </a:r>
            <a:endParaRPr/>
          </a:p>
        </p:txBody>
      </p:sp>
      <p:sp>
        <p:nvSpPr>
          <p:cNvPr id="1131" name="Google Shape;1131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3" name="Google Shape;1133;p62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134" name="Google Shape;1134;p62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2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6" name="Google Shape;1136;p62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37" name="Google Shape;1137;p62"/>
          <p:cNvSpPr txBox="1"/>
          <p:nvPr/>
        </p:nvSpPr>
        <p:spPr>
          <a:xfrm>
            <a:off x="476400" y="1910225"/>
            <a:ext cx="83934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Nmap works by sending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TCP packets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targets and listening for responses.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52400" rtl="0" algn="ctr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Let’s recap TCP packets →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Nmap works by sending </a:t>
            </a:r>
            <a:r>
              <a:rPr b="1" lang="en">
                <a:solidFill>
                  <a:schemeClr val="dk1"/>
                </a:solidFill>
              </a:rPr>
              <a:t>TCP packets</a:t>
            </a:r>
            <a:r>
              <a:rPr lang="en">
                <a:solidFill>
                  <a:schemeClr val="dk1"/>
                </a:solidFill>
              </a:rPr>
              <a:t> to targets and listening for responses.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TCP responses contain a large amount of information, including: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 and destination addresses;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TCP flags (SYN or ACK);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Protocol in use;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and more</a:t>
            </a:r>
            <a:endParaRPr sz="1400"/>
          </a:p>
        </p:txBody>
      </p:sp>
      <p:sp>
        <p:nvSpPr>
          <p:cNvPr id="1144" name="Google Shape;1144;p6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Packets</a:t>
            </a:r>
            <a:endParaRPr/>
          </a:p>
        </p:txBody>
      </p:sp>
      <p:sp>
        <p:nvSpPr>
          <p:cNvPr id="1145" name="Google Shape;1145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6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47" name="Google Shape;1147;p63"/>
          <p:cNvGraphicFramePr/>
          <p:nvPr/>
        </p:nvGraphicFramePr>
        <p:xfrm>
          <a:off x="268575" y="147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{40936FDA-6355-4519-9551-6A28D260B986}</a:tableStyleId>
              </a:tblPr>
              <a:tblGrid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</a:tblGrid>
              <a:tr h="46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Version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IHL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 of Service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Length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Fragmentation Offset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460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to Live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 Checksum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Padding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begins here...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148" name="Google Shape;1148;p63"/>
          <p:cNvGrpSpPr/>
          <p:nvPr/>
        </p:nvGrpSpPr>
        <p:grpSpPr>
          <a:xfrm rot="2700000">
            <a:off x="6282138" y="-944288"/>
            <a:ext cx="2546976" cy="2546976"/>
            <a:chOff x="363524" y="1258050"/>
            <a:chExt cx="2547000" cy="2547000"/>
          </a:xfrm>
        </p:grpSpPr>
        <p:sp>
          <p:nvSpPr>
            <p:cNvPr id="1149" name="Google Shape;1149;p63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3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1" name="Google Shape;1151;p63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Nmap works by sending </a:t>
            </a:r>
            <a:r>
              <a:rPr b="1" lang="en">
                <a:solidFill>
                  <a:schemeClr val="dk1"/>
                </a:solidFill>
              </a:rPr>
              <a:t>TCP packets</a:t>
            </a:r>
            <a:r>
              <a:rPr lang="en">
                <a:solidFill>
                  <a:schemeClr val="dk1"/>
                </a:solidFill>
              </a:rPr>
              <a:t> to targets and listening for responses.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operating system uses different software to create these TCP responses.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Windows, Mac and Linux all “speak” TCP but use different softwares.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softwares are called an operating system’s </a:t>
            </a:r>
            <a:r>
              <a:rPr b="1" lang="en" sz="1400"/>
              <a:t>TCP/IP stack</a:t>
            </a:r>
            <a:r>
              <a:rPr lang="en" sz="1400"/>
              <a:t>. </a:t>
            </a:r>
            <a:endParaRPr sz="1400"/>
          </a:p>
        </p:txBody>
      </p:sp>
      <p:sp>
        <p:nvSpPr>
          <p:cNvPr id="1158" name="Google Shape;1158;p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Packets</a:t>
            </a:r>
            <a:endParaRPr/>
          </a:p>
        </p:txBody>
      </p:sp>
      <p:sp>
        <p:nvSpPr>
          <p:cNvPr id="1159" name="Google Shape;1159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61" name="Google Shape;1161;p64"/>
          <p:cNvGraphicFramePr/>
          <p:nvPr/>
        </p:nvGraphicFramePr>
        <p:xfrm>
          <a:off x="268575" y="147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{40936FDA-6355-4519-9551-6A28D260B986}</a:tableStyleId>
              </a:tblPr>
              <a:tblGrid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</a:tblGrid>
              <a:tr h="46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Version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IHL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 of Service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Length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Fragmentation Offset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460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to Live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 Checksum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Padding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begins here...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162" name="Google Shape;1162;p64"/>
          <p:cNvGrpSpPr/>
          <p:nvPr/>
        </p:nvGrpSpPr>
        <p:grpSpPr>
          <a:xfrm rot="2700000">
            <a:off x="6282138" y="-944288"/>
            <a:ext cx="2546976" cy="2546976"/>
            <a:chOff x="363524" y="1258050"/>
            <a:chExt cx="2547000" cy="2547000"/>
          </a:xfrm>
        </p:grpSpPr>
        <p:sp>
          <p:nvSpPr>
            <p:cNvPr id="1163" name="Google Shape;1163;p64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4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5" name="Google Shape;1165;p64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Nmap works by sending </a:t>
            </a:r>
            <a:r>
              <a:rPr b="1" lang="en">
                <a:solidFill>
                  <a:schemeClr val="dk1"/>
                </a:solidFill>
              </a:rPr>
              <a:t>TCP packets</a:t>
            </a:r>
            <a:r>
              <a:rPr lang="en">
                <a:solidFill>
                  <a:schemeClr val="dk1"/>
                </a:solidFill>
              </a:rPr>
              <a:t> to targets and listening for responses.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Different </a:t>
            </a:r>
            <a:r>
              <a:rPr b="1" lang="en" sz="1400"/>
              <a:t>TCP/IP</a:t>
            </a:r>
            <a:r>
              <a:rPr lang="en" sz="1400"/>
              <a:t> stacks generate subtly different TCP responses.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 example, Windows generated response will contain the same raw data as a Linux generated response, but the default </a:t>
            </a:r>
            <a:r>
              <a:rPr b="1" lang="en" sz="1400"/>
              <a:t>Time to Live </a:t>
            </a:r>
            <a:r>
              <a:rPr lang="en" sz="1400"/>
              <a:t>will differ: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Windows = 128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Linux = 64 </a:t>
            </a:r>
            <a:endParaRPr sz="1400"/>
          </a:p>
        </p:txBody>
      </p:sp>
      <p:sp>
        <p:nvSpPr>
          <p:cNvPr id="1172" name="Google Shape;1172;p6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Packets</a:t>
            </a:r>
            <a:endParaRPr/>
          </a:p>
        </p:txBody>
      </p:sp>
      <p:sp>
        <p:nvSpPr>
          <p:cNvPr id="1173" name="Google Shape;117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4" name="Google Shape;1174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75" name="Google Shape;1175;p65"/>
          <p:cNvGraphicFramePr/>
          <p:nvPr/>
        </p:nvGraphicFramePr>
        <p:xfrm>
          <a:off x="268575" y="147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{40936FDA-6355-4519-9551-6A28D260B986}</a:tableStyleId>
              </a:tblPr>
              <a:tblGrid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  <a:gridCol w="802325"/>
              </a:tblGrid>
              <a:tr h="46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Version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IHL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 of Service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Length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Identification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Fragmentation Offset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</a:tr>
              <a:tr h="4601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to Live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 Checksum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Destination Address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460100"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Padding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4601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begins here...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1176" name="Google Shape;1176;p65"/>
          <p:cNvGrpSpPr/>
          <p:nvPr/>
        </p:nvGrpSpPr>
        <p:grpSpPr>
          <a:xfrm rot="2700000">
            <a:off x="6282138" y="-944288"/>
            <a:ext cx="2546976" cy="2546976"/>
            <a:chOff x="363524" y="1258050"/>
            <a:chExt cx="2547000" cy="2547000"/>
          </a:xfrm>
        </p:grpSpPr>
        <p:sp>
          <p:nvSpPr>
            <p:cNvPr id="1177" name="Google Shape;1177;p65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5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9" name="Google Shape;1179;p65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Scanning Technique Demo: </a:t>
            </a:r>
            <a:r>
              <a:rPr lang="en">
                <a:solidFill>
                  <a:srgbClr val="073763"/>
                </a:solidFill>
              </a:rPr>
              <a:t>OS Detection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85" name="Google Shape;1185;p66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has tools that can </a:t>
            </a:r>
            <a:r>
              <a:rPr b="1" lang="en"/>
              <a:t>guess the operating system of a target machine</a:t>
            </a:r>
            <a:r>
              <a:rPr lang="en"/>
              <a:t>.</a:t>
            </a:r>
            <a:endParaRPr/>
          </a:p>
        </p:txBody>
      </p:sp>
      <p:sp>
        <p:nvSpPr>
          <p:cNvPr id="1186" name="Google Shape;118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7" name="Google Shape;1187;p66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188" name="Google Shape;1188;p66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6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0" name="Google Shape;1190;p66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91" name="Google Shape;1191;p66"/>
          <p:cNvSpPr txBox="1"/>
          <p:nvPr/>
        </p:nvSpPr>
        <p:spPr>
          <a:xfrm>
            <a:off x="476400" y="1910225"/>
            <a:ext cx="83934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Nmap sends TCP and UDP packets to target machines, and then </a:t>
            </a:r>
            <a:r>
              <a:rPr lang="en" sz="1600" u="sng">
                <a:latin typeface="Roboto"/>
                <a:ea typeface="Roboto"/>
                <a:cs typeface="Roboto"/>
                <a:sym typeface="Roboto"/>
              </a:rPr>
              <a:t>examines its responses to determine the operating system.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Passive OS detection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process of looking for “fingerprints” in a machine’s response in order for Nmap to identify which operating system is running on a target of a port scan.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600">
                <a:solidFill>
                  <a:srgbClr val="D73A49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db_nmap 192.168.1.100 -O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Active detection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: a more complex yet more accurate process of transmitting suspiciously crafted packets onto a network and awaiting and analyzing responses.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600">
                <a:solidFill>
                  <a:srgbClr val="D73A49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db_nmap 192.168.1.100 -A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6F8FA"/>
              </a:highlight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/>
              <a:t>Scanning Technique Demo: </a:t>
            </a:r>
            <a:r>
              <a:rPr lang="en">
                <a:solidFill>
                  <a:srgbClr val="351C75"/>
                </a:solidFill>
              </a:rPr>
              <a:t>UDP Scanning</a:t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1197" name="Google Shape;1197;p67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default, </a:t>
            </a:r>
            <a:r>
              <a:rPr b="1" lang="en"/>
              <a:t>Nmap only scans TCP ports</a:t>
            </a:r>
            <a:r>
              <a:rPr lang="en"/>
              <a:t>.</a:t>
            </a:r>
            <a:endParaRPr/>
          </a:p>
        </p:txBody>
      </p:sp>
      <p:sp>
        <p:nvSpPr>
          <p:cNvPr id="1198" name="Google Shape;119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" name="Google Shape;1200;p67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201" name="Google Shape;1201;p67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7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3" name="Google Shape;1203;p67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04" name="Google Shape;1204;p67"/>
          <p:cNvSpPr txBox="1"/>
          <p:nvPr/>
        </p:nvSpPr>
        <p:spPr>
          <a:xfrm>
            <a:off x="375300" y="2820925"/>
            <a:ext cx="83934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Sometimes, pentesters need to exploit UDP services like DNS, NetBIOS, and TPTP.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UDP scan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identifies such services: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600">
                <a:solidFill>
                  <a:srgbClr val="D73A49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db_nmap -sU -p 137,138,139,53,69 scanme.nmap.org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 -p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indicates a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5" name="Google Shape;1205;p67"/>
          <p:cNvGrpSpPr/>
          <p:nvPr/>
        </p:nvGrpSpPr>
        <p:grpSpPr>
          <a:xfrm rot="2700000">
            <a:off x="515181" y="1061192"/>
            <a:ext cx="2546976" cy="2546976"/>
            <a:chOff x="2273746" y="1258050"/>
            <a:chExt cx="2547000" cy="2547000"/>
          </a:xfrm>
        </p:grpSpPr>
        <p:sp>
          <p:nvSpPr>
            <p:cNvPr id="1206" name="Google Shape;1206;p67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7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67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UDP Scanning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Scanning Technique Demo: </a:t>
            </a:r>
            <a:r>
              <a:rPr lang="en">
                <a:solidFill>
                  <a:srgbClr val="990000"/>
                </a:solidFill>
              </a:rPr>
              <a:t>Controlling Scan Speed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214" name="Google Shape;1214;p68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has flags that </a:t>
            </a:r>
            <a:r>
              <a:rPr b="1" lang="en"/>
              <a:t>increase and decrease its scan speed</a:t>
            </a:r>
            <a:r>
              <a:rPr lang="en"/>
              <a:t>. </a:t>
            </a:r>
            <a:endParaRPr/>
          </a:p>
        </p:txBody>
      </p:sp>
      <p:sp>
        <p:nvSpPr>
          <p:cNvPr id="1215" name="Google Shape;121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6" name="Google Shape;121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68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218" name="Google Shape;1218;p68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8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0" name="Google Shape;1220;p68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21" name="Google Shape;1221;p68"/>
          <p:cNvSpPr txBox="1"/>
          <p:nvPr/>
        </p:nvSpPr>
        <p:spPr>
          <a:xfrm>
            <a:off x="375300" y="3317400"/>
            <a:ext cx="83934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Faster scans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get data quicker at a higher risk of being detected by an IDS.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Slower scans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wait longer for data with less of a chance of being flagged by an IDS.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600">
                <a:solidFill>
                  <a:srgbClr val="D73A49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db_nmap -sU -T4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22" name="Google Shape;1222;p68"/>
          <p:cNvGrpSpPr/>
          <p:nvPr/>
        </p:nvGrpSpPr>
        <p:grpSpPr>
          <a:xfrm rot="2700000">
            <a:off x="515181" y="1061192"/>
            <a:ext cx="2546976" cy="2546976"/>
            <a:chOff x="2273746" y="1258050"/>
            <a:chExt cx="2547000" cy="2547000"/>
          </a:xfrm>
        </p:grpSpPr>
        <p:sp>
          <p:nvSpPr>
            <p:cNvPr id="1223" name="Google Shape;1223;p68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8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5" name="Google Shape;1225;p68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UDP Scanning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6" name="Google Shape;1226;p68"/>
          <p:cNvGrpSpPr/>
          <p:nvPr/>
        </p:nvGrpSpPr>
        <p:grpSpPr>
          <a:xfrm rot="2700000">
            <a:off x="515176" y="1882737"/>
            <a:ext cx="2546976" cy="2546976"/>
            <a:chOff x="4193764" y="1258050"/>
            <a:chExt cx="2547000" cy="2547000"/>
          </a:xfrm>
        </p:grpSpPr>
        <p:sp>
          <p:nvSpPr>
            <p:cNvPr id="1227" name="Google Shape;1227;p68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8"/>
            <p:cNvSpPr/>
            <p:nvPr/>
          </p:nvSpPr>
          <p:spPr>
            <a:xfrm rot="-2700000">
              <a:off x="441080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9" name="Google Shape;1229;p68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Controlling scan speed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Scanning Technique Demo: </a:t>
            </a:r>
            <a:r>
              <a:rPr lang="en">
                <a:solidFill>
                  <a:srgbClr val="434343"/>
                </a:solidFill>
              </a:rPr>
              <a:t>Stealth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35" name="Google Shape;1235;p69"/>
          <p:cNvSpPr txBox="1"/>
          <p:nvPr>
            <p:ph idx="1" type="subTitle"/>
          </p:nvPr>
        </p:nvSpPr>
        <p:spPr>
          <a:xfrm>
            <a:off x="0" y="648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louder</a:t>
            </a:r>
            <a:r>
              <a:rPr lang="en"/>
              <a:t> the machine is on a network, the </a:t>
            </a:r>
            <a:r>
              <a:rPr b="1" lang="en"/>
              <a:t>more likely is it to get flagged</a:t>
            </a:r>
            <a:r>
              <a:rPr lang="en"/>
              <a:t>.</a:t>
            </a:r>
            <a:endParaRPr/>
          </a:p>
        </p:txBody>
      </p:sp>
      <p:sp>
        <p:nvSpPr>
          <p:cNvPr id="1236" name="Google Shape;1236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7" name="Google Shape;1237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8" name="Google Shape;1238;p69"/>
          <p:cNvGrpSpPr/>
          <p:nvPr/>
        </p:nvGrpSpPr>
        <p:grpSpPr>
          <a:xfrm rot="2700000">
            <a:off x="515188" y="242924"/>
            <a:ext cx="2546976" cy="2546976"/>
            <a:chOff x="363524" y="1258050"/>
            <a:chExt cx="2547000" cy="2547000"/>
          </a:xfrm>
        </p:grpSpPr>
        <p:sp>
          <p:nvSpPr>
            <p:cNvPr id="1239" name="Google Shape;1239;p69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9"/>
            <p:cNvSpPr/>
            <p:nvPr/>
          </p:nvSpPr>
          <p:spPr>
            <a:xfrm rot="-2700000">
              <a:off x="58056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1" name="Google Shape;1241;p69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OS Detection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42" name="Google Shape;1242;p69"/>
          <p:cNvSpPr txBox="1"/>
          <p:nvPr/>
        </p:nvSpPr>
        <p:spPr>
          <a:xfrm>
            <a:off x="3734425" y="3160725"/>
            <a:ext cx="4679700" cy="17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Disabling ping checks and turning off DNS lookups will help reduce the amount of traffic you put on a network.</a:t>
            </a:r>
            <a:endParaRPr sz="1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 sz="1600">
                <a:solidFill>
                  <a:srgbClr val="D73A49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600">
                <a:solidFill>
                  <a:srgbClr val="24292E"/>
                </a:solidFill>
                <a:highlight>
                  <a:srgbClr val="F6F8FA"/>
                </a:highlight>
                <a:latin typeface="Roboto Mono"/>
                <a:ea typeface="Roboto Mono"/>
                <a:cs typeface="Roboto Mono"/>
                <a:sym typeface="Roboto Mono"/>
              </a:rPr>
              <a:t> db_nmap -Pn -n -sU -T4 scanme.nmap.org</a:t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243" name="Google Shape;1243;p69"/>
          <p:cNvGrpSpPr/>
          <p:nvPr/>
        </p:nvGrpSpPr>
        <p:grpSpPr>
          <a:xfrm rot="2700000">
            <a:off x="515181" y="1061192"/>
            <a:ext cx="2546976" cy="2546976"/>
            <a:chOff x="2273746" y="1258050"/>
            <a:chExt cx="2547000" cy="2547000"/>
          </a:xfrm>
        </p:grpSpPr>
        <p:sp>
          <p:nvSpPr>
            <p:cNvPr id="1244" name="Google Shape;1244;p69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9"/>
            <p:cNvSpPr/>
            <p:nvPr/>
          </p:nvSpPr>
          <p:spPr>
            <a:xfrm rot="-2700000">
              <a:off x="249078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6" name="Google Shape;1246;p69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UDP Scanning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7" name="Google Shape;1247;p69"/>
          <p:cNvGrpSpPr/>
          <p:nvPr/>
        </p:nvGrpSpPr>
        <p:grpSpPr>
          <a:xfrm rot="2700000">
            <a:off x="515176" y="1882737"/>
            <a:ext cx="2546976" cy="2546976"/>
            <a:chOff x="4193764" y="1258050"/>
            <a:chExt cx="2547000" cy="2547000"/>
          </a:xfrm>
        </p:grpSpPr>
        <p:sp>
          <p:nvSpPr>
            <p:cNvPr id="1248" name="Google Shape;1248;p69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9"/>
            <p:cNvSpPr/>
            <p:nvPr/>
          </p:nvSpPr>
          <p:spPr>
            <a:xfrm rot="-2700000">
              <a:off x="4410800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0" name="Google Shape;1250;p69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Controlling scan speed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51" name="Google Shape;1251;p69"/>
          <p:cNvGrpSpPr/>
          <p:nvPr/>
        </p:nvGrpSpPr>
        <p:grpSpPr>
          <a:xfrm rot="2700000">
            <a:off x="515169" y="2760830"/>
            <a:ext cx="2546976" cy="2546976"/>
            <a:chOff x="6103986" y="1258050"/>
            <a:chExt cx="2547000" cy="2547000"/>
          </a:xfrm>
        </p:grpSpPr>
        <p:sp>
          <p:nvSpPr>
            <p:cNvPr id="1252" name="Google Shape;1252;p69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9"/>
            <p:cNvSpPr/>
            <p:nvPr/>
          </p:nvSpPr>
          <p:spPr>
            <a:xfrm rot="-2700000">
              <a:off x="6321022" y="3205343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4" name="Google Shape;1254;p69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Stealth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Minutes</a:t>
            </a:r>
            <a:endParaRPr/>
          </a:p>
        </p:txBody>
      </p:sp>
      <p:sp>
        <p:nvSpPr>
          <p:cNvPr id="1260" name="Google Shape;1260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1" name="Google Shape;126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Scanning and Enumeration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Nmap to perform host and service discovery and then use Metasploit to store and explore search results.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6" name="Google Shape;102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7" name="Google Shape;1027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 advanced scans using Nmap.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 txBox="1"/>
          <p:nvPr>
            <p:ph idx="2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Save and organize scan results using Metasploit workspaces and databases.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53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 a brute-force against an SSH server using Hydra.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5" name="Google Shape;1035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8" name="Google Shape;1268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1"/>
          <p:cNvSpPr txBox="1"/>
          <p:nvPr/>
        </p:nvSpPr>
        <p:spPr>
          <a:xfrm>
            <a:off x="1859975" y="3711400"/>
            <a:ext cx="5070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Review Advanced Nmap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Nmap Review</a:t>
            </a:r>
            <a:endParaRPr/>
          </a:p>
        </p:txBody>
      </p:sp>
      <p:sp>
        <p:nvSpPr>
          <p:cNvPr id="1275" name="Google Shape;1275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Remember</a:t>
            </a:r>
            <a:r>
              <a:rPr lang="en"/>
              <a:t>: </a:t>
            </a:r>
            <a:r>
              <a:rPr lang="en">
                <a:solidFill>
                  <a:srgbClr val="24292E"/>
                </a:solidFill>
              </a:rPr>
              <a:t>network interfaces are the devices that allow a computer to send and receive traffic to and from the network</a:t>
            </a:r>
            <a:endParaRPr/>
          </a:p>
        </p:txBody>
      </p:sp>
      <p:sp>
        <p:nvSpPr>
          <p:cNvPr id="1276" name="Google Shape;1276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2"/>
          <p:cNvSpPr txBox="1"/>
          <p:nvPr>
            <p:ph idx="3" type="body"/>
          </p:nvPr>
        </p:nvSpPr>
        <p:spPr>
          <a:xfrm>
            <a:off x="175" y="1544250"/>
            <a:ext cx="9144000" cy="336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/>
              <a:t>Each network interface has a different IP address, meaning that having many network interfaces allows th</a:t>
            </a:r>
            <a:r>
              <a:rPr lang="en" sz="1800"/>
              <a:t>e </a:t>
            </a:r>
            <a:r>
              <a:rPr i="1" lang="en" sz="1800"/>
              <a:t>same</a:t>
            </a:r>
            <a:r>
              <a:rPr lang="en" sz="1800"/>
              <a:t> machine to communicate on </a:t>
            </a:r>
            <a:r>
              <a:rPr i="1" lang="en" sz="1800"/>
              <a:t>different</a:t>
            </a:r>
            <a:r>
              <a:rPr lang="en" sz="1800"/>
              <a:t> subnets.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If an attacker gains control of a machine with several network interfaces, they can use the machine to scan and exploit any of the networks it's connected to, even if they can't see them directly from </a:t>
            </a:r>
            <a:r>
              <a:rPr lang="en" sz="1800">
                <a:highlight>
                  <a:srgbClr val="FFFFFF"/>
                </a:highlight>
              </a:rPr>
              <a:t>their</a:t>
            </a:r>
            <a:r>
              <a:rPr lang="en" sz="1800">
                <a:highlight>
                  <a:srgbClr val="FFFFFF"/>
                </a:highlight>
              </a:rPr>
              <a:t> attacking machine.</a:t>
            </a:r>
            <a:endParaRPr sz="1800"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FF"/>
                </a:highlight>
              </a:rPr>
              <a:t>This technique is called </a:t>
            </a:r>
            <a:r>
              <a:rPr b="1" lang="en" sz="1800">
                <a:highlight>
                  <a:srgbClr val="FFFFFF"/>
                </a:highlight>
              </a:rPr>
              <a:t>pivoting</a:t>
            </a:r>
            <a:r>
              <a:rPr lang="en" sz="1800">
                <a:highlight>
                  <a:srgbClr val="FFFFFF"/>
                </a:highlight>
              </a:rPr>
              <a:t> and the compromised machine is called a </a:t>
            </a:r>
            <a:r>
              <a:rPr b="1" lang="en" sz="1800">
                <a:highlight>
                  <a:srgbClr val="FFFFFF"/>
                </a:highlight>
              </a:rPr>
              <a:t>pivot.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7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</a:t>
            </a:r>
            <a:r>
              <a:rPr lang="en"/>
              <a:t> Assessment</a:t>
            </a:r>
            <a:endParaRPr/>
          </a:p>
        </p:txBody>
      </p:sp>
      <p:sp>
        <p:nvSpPr>
          <p:cNvPr id="1289" name="Google Shape;128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0" name="Google Shape;1290;p7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1" name="Google Shape;1291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Intelligence gathering, pentesters proceed to vulnerability assessment. </a:t>
            </a:r>
            <a:endParaRPr/>
          </a:p>
        </p:txBody>
      </p:sp>
      <p:sp>
        <p:nvSpPr>
          <p:cNvPr id="1297" name="Google Shape;1297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8" name="Google Shape;1298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7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 far, we’ve used automated vulnerability scanners such as Nessus. </a:t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143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While we may know how to complete an automated scan, it is important to understand the methods of manually exploiting machines.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/>
          </a:p>
        </p:txBody>
      </p:sp>
      <p:sp>
        <p:nvSpPr>
          <p:cNvPr id="1304" name="Google Shape;130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Manually Exploiting Machines</a:t>
            </a:r>
            <a:endParaRPr/>
          </a:p>
        </p:txBody>
      </p:sp>
      <p:sp>
        <p:nvSpPr>
          <p:cNvPr id="1311" name="Google Shape;1311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most common manual attacks is </a:t>
            </a:r>
            <a:r>
              <a:rPr b="1" lang="en"/>
              <a:t>brute-force</a:t>
            </a:r>
            <a:r>
              <a:rPr lang="en"/>
              <a:t> against a login server, such as SSH, telnet, or FTP. </a:t>
            </a:r>
            <a:endParaRPr/>
          </a:p>
        </p:txBody>
      </p:sp>
      <p:sp>
        <p:nvSpPr>
          <p:cNvPr id="1312" name="Google Shape;1312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3" name="Google Shape;131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7"/>
          <p:cNvSpPr txBox="1"/>
          <p:nvPr>
            <p:ph idx="3" type="body"/>
          </p:nvPr>
        </p:nvSpPr>
        <p:spPr>
          <a:xfrm>
            <a:off x="175" y="1565025"/>
            <a:ext cx="9144000" cy="3341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SSH and telnet allow users to interact with another system's file system. Then, attackers can upload and download files, such as backdoors or sensitive user data.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Password-based login servers are vulnerable by design, because they are inherently susceptible to </a:t>
            </a:r>
            <a:r>
              <a:rPr b="1" lang="en" sz="1800">
                <a:solidFill>
                  <a:srgbClr val="24292E"/>
                </a:solidFill>
              </a:rPr>
              <a:t>brute-force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A </a:t>
            </a:r>
            <a:r>
              <a:rPr b="1" lang="en" sz="1800">
                <a:solidFill>
                  <a:schemeClr val="dk1"/>
                </a:solidFill>
              </a:rPr>
              <a:t>brute force attack</a:t>
            </a:r>
            <a:r>
              <a:rPr lang="en" sz="1800">
                <a:solidFill>
                  <a:schemeClr val="dk1"/>
                </a:solidFill>
              </a:rPr>
              <a:t> requires the hacker to use a list of passwords in an effort to login as a given user. This list of usernames and passwords is called a </a:t>
            </a:r>
            <a:r>
              <a:rPr b="1" lang="en" sz="1800">
                <a:solidFill>
                  <a:schemeClr val="dk1"/>
                </a:solidFill>
              </a:rPr>
              <a:t>wordlist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7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Metasploit has various tools for brute-forcing login forms that can be used against a variety of protocols, including FTP, HTTP, and others.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we’ll use it to attack an SSH Server.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1430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20" name="Google Shape;1320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1" name="Google Shape;1321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7" name="Google Shape;1327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Attacking with Hydra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Minutes</a:t>
            </a:r>
            <a:endParaRPr/>
          </a:p>
        </p:txBody>
      </p:sp>
      <p:sp>
        <p:nvSpPr>
          <p:cNvPr id="1334" name="Google Shape;1334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5" name="Google Shape;1335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Scanning with Metasploit and Brute Force with Hydra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custom wordlist and use Hydra to brute-force an SSH server. You’ll then use Metasploit to perform follow-up scanning and automate the exploit.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Review!</a:t>
            </a:r>
            <a:endParaRPr/>
          </a:p>
        </p:txBody>
      </p:sp>
      <p:sp>
        <p:nvSpPr>
          <p:cNvPr id="1043" name="Google Shape;104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Scanning? </a:t>
            </a:r>
            <a:endParaRPr/>
          </a:p>
        </p:txBody>
      </p:sp>
      <p:sp>
        <p:nvSpPr>
          <p:cNvPr id="1044" name="Google Shape;104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4"/>
          <p:cNvSpPr txBox="1"/>
          <p:nvPr>
            <p:ph idx="1" type="subTitle"/>
          </p:nvPr>
        </p:nvSpPr>
        <p:spPr>
          <a:xfrm>
            <a:off x="12" y="22949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Enumeration?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2" name="Google Shape;134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81"/>
          <p:cNvSpPr txBox="1"/>
          <p:nvPr/>
        </p:nvSpPr>
        <p:spPr>
          <a:xfrm>
            <a:off x="2697025" y="3550050"/>
            <a:ext cx="41034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Scanning and Brute Force Review:</a:t>
            </a:r>
            <a:endParaRPr>
              <a:solidFill>
                <a:srgbClr val="99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☐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Wordlists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☐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Exploitation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Mono Light"/>
              <a:buChar char="☐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Mitigation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with Hydra Review</a:t>
            </a:r>
            <a:endParaRPr/>
          </a:p>
        </p:txBody>
      </p:sp>
      <p:sp>
        <p:nvSpPr>
          <p:cNvPr id="1349" name="Google Shape;1349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Wordlists:</a:t>
            </a:r>
            <a:endParaRPr/>
          </a:p>
        </p:txBody>
      </p:sp>
      <p:sp>
        <p:nvSpPr>
          <p:cNvPr id="1350" name="Google Shape;1350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1" name="Google Shape;13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2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Brute-force attacks take a long time and send a lot of traffic.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traffic can expose machines to intrusion detection systems.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So, attackers often attempt to minimize the number of usernames / password combinations used in brute-force attacks.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Attackers will create custom wordlists with containing usernames and passwords that are especially likely to work.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For example: someone brute-forcing an SSH server might use a list of </a:t>
            </a:r>
            <a:r>
              <a:rPr lang="en" u="sng">
                <a:solidFill>
                  <a:srgbClr val="0B5394"/>
                </a:solidFill>
                <a:hlinkClick r:id="rId3"/>
              </a:rPr>
              <a:t>common service usernames</a:t>
            </a:r>
            <a:r>
              <a:rPr lang="en"/>
              <a:t> (such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admin</a:t>
            </a:r>
            <a:r>
              <a:rPr lang="en"/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mysql</a:t>
            </a:r>
            <a:r>
              <a:rPr lang="en"/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etc</a:t>
            </a:r>
            <a:r>
              <a:rPr lang="en"/>
              <a:t>.) and </a:t>
            </a:r>
            <a:r>
              <a:rPr lang="en" u="sng">
                <a:solidFill>
                  <a:srgbClr val="0B5394"/>
                </a:solidFill>
                <a:hlinkClick r:id="rId4"/>
              </a:rPr>
              <a:t>default passwords</a:t>
            </a:r>
            <a:r>
              <a:rPr lang="en"/>
              <a:t>, instead of a list of "normal" usernames (john, cathy, etc.)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rPr lang="en"/>
              <a:t>Pentesters will often use Kali’s built in wordlist as a starting point for custom wordlists.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Brute-Force with Hydra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</a:t>
            </a:r>
            <a:endParaRPr/>
          </a:p>
        </p:txBody>
      </p:sp>
      <p:sp>
        <p:nvSpPr>
          <p:cNvPr id="1359" name="Google Shape;1359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0" name="Google Shape;136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8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following command to brute-force the SSh server with the generated word list: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msf </a:t>
            </a:r>
            <a:r>
              <a:rPr lang="en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hydra -L /usr/share/ncrack/short.username -P /usr/share/ncrack/short.password ssh://198.51.100.1</a:t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/>
              <a:t>It identifies the credentials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msfadmin:msfadmin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verify the results of a brute-force attack </a:t>
            </a:r>
            <a:r>
              <a:rPr lang="en"/>
              <a:t>manually</a:t>
            </a:r>
            <a:r>
              <a:rPr lang="en"/>
              <a:t>, in case Hydra reported a false positive.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Run: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ssh msfadmin@198.51.100.1. When prompted, 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press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Enter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 and type </a:t>
            </a:r>
            <a:r>
              <a:rPr lang="en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as the password.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This should drop you into a shell.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Run: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whoami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The shell will report that you're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, indicating that you've successfully connected to the target machine.</a:t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Brute-Force with Hydra Review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</a:t>
            </a:r>
            <a:endParaRPr/>
          </a:p>
        </p:txBody>
      </p:sp>
      <p:sp>
        <p:nvSpPr>
          <p:cNvPr id="1368" name="Google Shape;1368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9" name="Google Shape;1369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reasons this attack was possible: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The SSh server didn’t throttle login attempts</a:t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Password login was enabled in the first place.</a:t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properly configured password login should lock users out after a certain number of failed login attempts. This process is called </a:t>
            </a:r>
            <a:r>
              <a:rPr b="1" lang="en"/>
              <a:t>throttling</a:t>
            </a:r>
            <a:r>
              <a:rPr lang="en"/>
              <a:t> authentication attempts.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properly configured SSH server shouldn’t allow password login at all- users should be forced to use an SSH key instead.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Note: This SSH key should be password protected, but the SSH server should not allow users to login with a password alone.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report on this engagement would include documentation (screenshots and descriptions) of this exploitation process, as well as the above mitigation recommendations.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Review: </a:t>
            </a:r>
            <a:endParaRPr/>
          </a:p>
        </p:txBody>
      </p:sp>
      <p:sp>
        <p:nvSpPr>
          <p:cNvPr id="1376" name="Google Shape;137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377" name="Google Shape;137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8" name="Google Shape;137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8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Metasploit enables you to organize data in ____________, which let you save scan results to a database and keep work for different engagements separated. 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Review: </a:t>
            </a:r>
            <a:endParaRPr/>
          </a:p>
        </p:txBody>
      </p:sp>
      <p:sp>
        <p:nvSpPr>
          <p:cNvPr id="1385" name="Google Shape;138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386" name="Google Shape;1386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7" name="Google Shape;138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Metasploit enables you to organize data in </a:t>
            </a:r>
            <a:r>
              <a:rPr lang="en" sz="1800">
                <a:highlight>
                  <a:srgbClr val="FFFF00"/>
                </a:highlight>
              </a:rPr>
              <a:t>workspaces</a:t>
            </a:r>
            <a:r>
              <a:rPr lang="en" sz="1800"/>
              <a:t>, which let you save scan results to a database and keep work for different engagements separated. 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Review: </a:t>
            </a:r>
            <a:endParaRPr/>
          </a:p>
        </p:txBody>
      </p:sp>
      <p:sp>
        <p:nvSpPr>
          <p:cNvPr id="1394" name="Google Shape;139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395" name="Google Shape;1395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6" name="Google Shape;1396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8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host and service discovery, you can use Nmap to: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 operating systems with the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/>
              <a:t> (passive) and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(active) flags.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Scan UDP ports with the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option.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 stealthy scans with the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/>
              <a:t> (“no ping”/ skip host discovery),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/>
              <a:t> (no DNS name resolution),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____________</a:t>
            </a:r>
            <a:r>
              <a:rPr lang="en"/>
              <a:t> options .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●"/>
            </a:pPr>
            <a:r>
              <a:rPr lang="en"/>
              <a:t>Scan very slowly (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/>
              <a:t>) or very quickly (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___</a:t>
            </a:r>
            <a:r>
              <a:rPr lang="en"/>
              <a:t>).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Review: </a:t>
            </a:r>
            <a:endParaRPr/>
          </a:p>
        </p:txBody>
      </p:sp>
      <p:sp>
        <p:nvSpPr>
          <p:cNvPr id="1403" name="Google Shape;140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404" name="Google Shape;140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5" name="Google Shape;140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8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host and service discovery, you can use Nmap to: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 operating systems with the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-O</a:t>
            </a:r>
            <a:r>
              <a:rPr lang="en"/>
              <a:t> (passive) and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-A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(active) flags.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Scan UDP ports with the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-sU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/>
              <a:t>option.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Perform stealthy scans with the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-Pn</a:t>
            </a:r>
            <a:r>
              <a:rPr lang="en"/>
              <a:t> (“no ping”/ skip host discovery),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-n</a:t>
            </a:r>
            <a:r>
              <a:rPr lang="en"/>
              <a:t> (no DNS name resolution),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--disable-arp-ping</a:t>
            </a:r>
            <a:r>
              <a:rPr lang="en"/>
              <a:t> options .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●"/>
            </a:pPr>
            <a:r>
              <a:rPr lang="en"/>
              <a:t>Scan very slowly (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-T2</a:t>
            </a:r>
            <a:r>
              <a:rPr lang="en"/>
              <a:t>) or very quickly (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-T5</a:t>
            </a:r>
            <a:r>
              <a:rPr lang="en"/>
              <a:t>). You can use any number between 0 (one packet every five minutes) and 5 (one packet every five milliseconds)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</a:t>
            </a:r>
            <a:endParaRPr/>
          </a:p>
        </p:txBody>
      </p:sp>
      <p:sp>
        <p:nvSpPr>
          <p:cNvPr id="1412" name="Google Shape;1412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413" name="Google Shape;1413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4" name="Google Shape;1414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8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servers expose a password-based login service, such as SSH. These services are intrinsically vulnerable to brute-force.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Today, we used ______ to attack SSH, which can also be used against other protocols such as FTP and HTTP. 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</a:t>
            </a:r>
            <a:endParaRPr/>
          </a:p>
        </p:txBody>
      </p:sp>
      <p:sp>
        <p:nvSpPr>
          <p:cNvPr id="1421" name="Google Shape;1421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Covered: </a:t>
            </a:r>
            <a:endParaRPr/>
          </a:p>
        </p:txBody>
      </p:sp>
      <p:sp>
        <p:nvSpPr>
          <p:cNvPr id="1422" name="Google Shape;1422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3" name="Google Shape;142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Many servers expose a password-based login service, such as SSH. These services are intrinsically vulnerable to brute-force.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Today, we used </a:t>
            </a:r>
            <a:r>
              <a:rPr lang="en" sz="1800">
                <a:highlight>
                  <a:srgbClr val="FFFF00"/>
                </a:highlight>
              </a:rPr>
              <a:t>Hydra</a:t>
            </a:r>
            <a:r>
              <a:rPr lang="en" sz="1800"/>
              <a:t> to attack SSH, which can also be used against other protocols such as FTP and HTTP.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Review!</a:t>
            </a:r>
            <a:endParaRPr/>
          </a:p>
        </p:txBody>
      </p:sp>
      <p:sp>
        <p:nvSpPr>
          <p:cNvPr id="1052" name="Google Shape;1052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Scanning? </a:t>
            </a:r>
            <a:endParaRPr/>
          </a:p>
        </p:txBody>
      </p:sp>
      <p:sp>
        <p:nvSpPr>
          <p:cNvPr id="1053" name="Google Shape;1053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4" name="Google Shape;1054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5"/>
          <p:cNvSpPr txBox="1"/>
          <p:nvPr>
            <p:ph idx="3" type="body"/>
          </p:nvPr>
        </p:nvSpPr>
        <p:spPr>
          <a:xfrm>
            <a:off x="175" y="1284250"/>
            <a:ext cx="9144000" cy="1375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highlight>
                  <a:srgbClr val="FFFF00"/>
                </a:highlight>
              </a:rPr>
              <a:t>(Port) Scanning</a:t>
            </a:r>
            <a:r>
              <a:rPr lang="en" sz="1800">
                <a:highlight>
                  <a:srgbClr val="FFFF00"/>
                </a:highlight>
              </a:rPr>
              <a:t> is a technique to determine which ports on a remote host are open.</a:t>
            </a:r>
            <a:r>
              <a:rPr lang="en" sz="1800"/>
              <a:t>  </a:t>
            </a:r>
            <a:endParaRPr sz="1800"/>
          </a:p>
        </p:txBody>
      </p:sp>
      <p:sp>
        <p:nvSpPr>
          <p:cNvPr id="1056" name="Google Shape;1056;p55"/>
          <p:cNvSpPr txBox="1"/>
          <p:nvPr>
            <p:ph idx="1" type="subTitle"/>
          </p:nvPr>
        </p:nvSpPr>
        <p:spPr>
          <a:xfrm>
            <a:off x="12" y="22949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Enumeration?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430" name="Google Shape;1430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431" name="Google Shape;1431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2" name="Google Shape;143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9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>
                <a:solidFill>
                  <a:schemeClr val="dk1"/>
                </a:solidFill>
              </a:rPr>
              <a:t>Save Nmap scan results in a workspace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>
                <a:solidFill>
                  <a:schemeClr val="dk1"/>
                </a:solidFill>
              </a:rPr>
              <a:t>Use advanced Nmap scanning options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>
                <a:solidFill>
                  <a:schemeClr val="dk1"/>
                </a:solidFill>
              </a:rPr>
              <a:t>Brute-force SSH servers with Hydra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Next class we’ll cover 1. Using Metasploit modules in effort to quickly exploit SSH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		       2. Pillaging data from compromised hosts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			       3. Post-exploitation tactic with Meterpreter </a:t>
            </a:r>
            <a:endParaRPr sz="1600"/>
          </a:p>
        </p:txBody>
      </p:sp>
      <p:sp>
        <p:nvSpPr>
          <p:cNvPr id="1434" name="Google Shape;1434;p91"/>
          <p:cNvSpPr/>
          <p:nvPr/>
        </p:nvSpPr>
        <p:spPr>
          <a:xfrm>
            <a:off x="407125" y="12842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91"/>
          <p:cNvSpPr/>
          <p:nvPr/>
        </p:nvSpPr>
        <p:spPr>
          <a:xfrm>
            <a:off x="407125" y="1805163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1"/>
          <p:cNvSpPr/>
          <p:nvPr/>
        </p:nvSpPr>
        <p:spPr>
          <a:xfrm>
            <a:off x="407125" y="23261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75" y="3367950"/>
            <a:ext cx="645601" cy="6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Review!</a:t>
            </a:r>
            <a:endParaRPr/>
          </a:p>
        </p:txBody>
      </p:sp>
      <p:sp>
        <p:nvSpPr>
          <p:cNvPr id="1062" name="Google Shape;1062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Scanning? </a:t>
            </a:r>
            <a:endParaRPr/>
          </a:p>
        </p:txBody>
      </p:sp>
      <p:sp>
        <p:nvSpPr>
          <p:cNvPr id="1063" name="Google Shape;106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6"/>
          <p:cNvSpPr txBox="1"/>
          <p:nvPr>
            <p:ph idx="3" type="body"/>
          </p:nvPr>
        </p:nvSpPr>
        <p:spPr>
          <a:xfrm>
            <a:off x="175" y="1284250"/>
            <a:ext cx="9144000" cy="1375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highlight>
                  <a:srgbClr val="FFFF00"/>
                </a:highlight>
              </a:rPr>
              <a:t>(Port) Scanning</a:t>
            </a:r>
            <a:r>
              <a:rPr lang="en" sz="1800">
                <a:highlight>
                  <a:srgbClr val="FFFF00"/>
                </a:highlight>
              </a:rPr>
              <a:t> is a technique to determine which ports on a remote host are open.</a:t>
            </a:r>
            <a:r>
              <a:rPr lang="en" sz="1800"/>
              <a:t>  </a:t>
            </a:r>
            <a:endParaRPr sz="1800"/>
          </a:p>
        </p:txBody>
      </p:sp>
      <p:sp>
        <p:nvSpPr>
          <p:cNvPr id="1066" name="Google Shape;1066;p56"/>
          <p:cNvSpPr txBox="1"/>
          <p:nvPr>
            <p:ph idx="1" type="subTitle"/>
          </p:nvPr>
        </p:nvSpPr>
        <p:spPr>
          <a:xfrm>
            <a:off x="12" y="22949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Enumeration? </a:t>
            </a:r>
            <a:endParaRPr/>
          </a:p>
        </p:txBody>
      </p:sp>
      <p:sp>
        <p:nvSpPr>
          <p:cNvPr id="1067" name="Google Shape;1067;p56"/>
          <p:cNvSpPr txBox="1"/>
          <p:nvPr>
            <p:ph idx="3" type="body"/>
          </p:nvPr>
        </p:nvSpPr>
        <p:spPr>
          <a:xfrm>
            <a:off x="175" y="2903223"/>
            <a:ext cx="9144000" cy="155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highlight>
                  <a:srgbClr val="FFFF00"/>
                </a:highlight>
              </a:rPr>
              <a:t>Enumeration</a:t>
            </a:r>
            <a:r>
              <a:rPr lang="en" sz="1800">
                <a:highlight>
                  <a:srgbClr val="FFFF00"/>
                </a:highlight>
              </a:rPr>
              <a:t> is the process of listing as much information available about a machine. This information might entail listing all of a machine’s IP addresses and interfaces, installed applications, and.or registered user accounts.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7"/>
          <p:cNvSpPr txBox="1"/>
          <p:nvPr>
            <p:ph type="title"/>
          </p:nvPr>
        </p:nvSpPr>
        <p:spPr>
          <a:xfrm>
            <a:off x="274350" y="17317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Nmap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msfconsole Database</a:t>
            </a:r>
            <a:endParaRPr/>
          </a:p>
        </p:txBody>
      </p:sp>
      <p:sp>
        <p:nvSpPr>
          <p:cNvPr id="1073" name="Google Shape;1073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Nmap and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msfconsole</a:t>
            </a:r>
            <a:r>
              <a:rPr lang="en"/>
              <a:t> Database</a:t>
            </a:r>
            <a:endParaRPr/>
          </a:p>
        </p:txBody>
      </p:sp>
      <p:sp>
        <p:nvSpPr>
          <p:cNvPr id="1081" name="Google Shape;1081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save scan results to a built-in PostgreSQL database</a:t>
            </a:r>
            <a:endParaRPr/>
          </a:p>
        </p:txBody>
      </p:sp>
      <p:sp>
        <p:nvSpPr>
          <p:cNvPr id="1082" name="Google Shape;108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Additionally, those databases allow us to create different </a:t>
            </a:r>
            <a:r>
              <a:rPr b="1" lang="en" sz="1800"/>
              <a:t>workspaces </a:t>
            </a:r>
            <a:r>
              <a:rPr lang="en" sz="1800"/>
              <a:t>for different engagements.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Metasploit databases can be set up in two steps: 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Start the pre-configured PostgreSQL service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Initiate the Metasploit database.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We’ll walk through these steps in the next demo. 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Workspaces in Metasploit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Scanning</a:t>
            </a:r>
            <a:endParaRPr/>
          </a:p>
        </p:txBody>
      </p:sp>
      <p:sp>
        <p:nvSpPr>
          <p:cNvPr id="1097" name="Google Shape;1097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gather is the most important phase of a penetration test because it unearths evidence of vulnerabilities that attackers may exploit. Initial intelligence gather typically consists of </a:t>
            </a:r>
            <a:r>
              <a:rPr b="1" lang="en"/>
              <a:t>host and service discovery</a:t>
            </a:r>
            <a:r>
              <a:rPr lang="en"/>
              <a:t>.</a:t>
            </a:r>
            <a:endParaRPr/>
          </a:p>
        </p:txBody>
      </p:sp>
      <p:sp>
        <p:nvSpPr>
          <p:cNvPr id="1098" name="Google Shape;109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9" name="Google Shape;109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0"/>
          <p:cNvSpPr txBox="1"/>
          <p:nvPr>
            <p:ph idx="3" type="body"/>
          </p:nvPr>
        </p:nvSpPr>
        <p:spPr>
          <a:xfrm>
            <a:off x="0" y="1827425"/>
            <a:ext cx="9144000" cy="3235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Host discovery</a:t>
            </a:r>
            <a:r>
              <a:rPr lang="en" sz="1800"/>
              <a:t> is the process of discovering live hosts on a network.</a:t>
            </a:r>
            <a:endParaRPr i="1"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For example: attackers and pentesters can identify potential targets by pinging every IP address and seeing which responds.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Service discovery</a:t>
            </a:r>
            <a:r>
              <a:rPr lang="en" sz="1800"/>
              <a:t> is the process of discovering which services are running on a reachable host.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Typically begins with a </a:t>
            </a:r>
            <a:r>
              <a:rPr lang="en" sz="1800"/>
              <a:t>port scan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reveal open ports on a machine.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Then, </a:t>
            </a:r>
            <a:r>
              <a:rPr lang="en" sz="1800"/>
              <a:t>banner grab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reveal which service is running on the port.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		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